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58" r:id="rId4"/>
    <p:sldId id="265" r:id="rId5"/>
    <p:sldId id="266" r:id="rId6"/>
    <p:sldId id="260" r:id="rId7"/>
    <p:sldId id="268" r:id="rId8"/>
    <p:sldId id="261" r:id="rId9"/>
    <p:sldId id="269" r:id="rId10"/>
    <p:sldId id="270" r:id="rId11"/>
    <p:sldId id="271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Latn-CS" smtClean="0"/>
              <a:t>Kliknite i uredite stil podnaslova mastera</a:t>
            </a:r>
            <a:endParaRPr lang="en-U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3C07-9F97-4652-AA75-2991FBE8BCA0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8DE0-7D69-4BB3-8135-2903824BC7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3C07-9F97-4652-AA75-2991FBE8BCA0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8DE0-7D69-4BB3-8135-2903824BC7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3C07-9F97-4652-AA75-2991FBE8BCA0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8DE0-7D69-4BB3-8135-2903824BC7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3C07-9F97-4652-AA75-2991FBE8BCA0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8DE0-7D69-4BB3-8135-2903824BC7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 smtClean="0"/>
              <a:t>Kliknite i uredite stilove teksta mastera</a:t>
            </a:r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3C07-9F97-4652-AA75-2991FBE8BCA0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8DE0-7D69-4BB3-8135-2903824BC7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Čuvar mesta za sadržaj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3C07-9F97-4652-AA75-2991FBE8BCA0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8DE0-7D69-4BB3-8135-2903824BC7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  <p:sp>
        <p:nvSpPr>
          <p:cNvPr id="5" name="Čuvar mesta za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</p:txBody>
      </p:sp>
      <p:sp>
        <p:nvSpPr>
          <p:cNvPr id="6" name="Čuvar mesta za sadržaj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  <p:sp>
        <p:nvSpPr>
          <p:cNvPr id="7" name="Čuvar mesta za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3C07-9F97-4652-AA75-2991FBE8BCA0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8" name="Čuvar mesta za podnožj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Čuvar mesta za broj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8DE0-7D69-4BB3-8135-2903824BC7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Čuvar mesta za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3C07-9F97-4652-AA75-2991FBE8BCA0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4" name="Čuvar mesta za podnožj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Čuvar mesta za broj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8DE0-7D69-4BB3-8135-2903824BC7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3C07-9F97-4652-AA75-2991FBE8BCA0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3" name="Čuvar mesta za podnožj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8DE0-7D69-4BB3-8135-2903824BC7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3C07-9F97-4652-AA75-2991FBE8BCA0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8DE0-7D69-4BB3-8135-2903824BC7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Čuvar mesta za slik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3C07-9F97-4652-AA75-2991FBE8BCA0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8DE0-7D69-4BB3-8135-2903824BC7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B3C07-9F97-4652-AA75-2991FBE8BCA0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B8DE0-7D69-4BB3-8135-2903824BC7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/>
          <p:cNvSpPr/>
          <p:nvPr/>
        </p:nvSpPr>
        <p:spPr>
          <a:xfrm>
            <a:off x="1802812" y="1643050"/>
            <a:ext cx="5538376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Друштво у српској средњовековној држави </a:t>
            </a:r>
            <a:endParaRPr lang="en-US" sz="54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sr-Cyrl-C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стр.110.</a:t>
            </a:r>
            <a:endParaRPr lang="sr-Latn-C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ssolv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6093296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dirty="0" smtClean="0">
                <a:solidFill>
                  <a:schemeClr val="bg1"/>
                </a:solidFill>
              </a:rPr>
              <a:t>Српска средњовековна  гозба 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2" y="-2644"/>
            <a:ext cx="9036496" cy="649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6493406"/>
            <a:ext cx="842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dirty="0" smtClean="0">
                <a:solidFill>
                  <a:schemeClr val="bg1"/>
                </a:solidFill>
              </a:rPr>
              <a:t>Српска средњовековна гозба 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25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92696"/>
            <a:ext cx="612068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5517232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>
                <a:solidFill>
                  <a:schemeClr val="bg1"/>
                </a:solidFill>
              </a:rPr>
              <a:t>Свакодневни живот у средњем веку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61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/>
          <p:cNvSpPr/>
          <p:nvPr/>
        </p:nvSpPr>
        <p:spPr>
          <a:xfrm>
            <a:off x="1285852" y="2643182"/>
            <a:ext cx="742359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Душица Максимовић </a:t>
            </a:r>
            <a:endParaRPr lang="sr-Latn-C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Srce 2"/>
          <p:cNvSpPr/>
          <p:nvPr/>
        </p:nvSpPr>
        <p:spPr>
          <a:xfrm>
            <a:off x="4071934" y="4214818"/>
            <a:ext cx="1500198" cy="1000132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newsflash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524000"/>
            <a:ext cx="5715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9792" y="692696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b="1" dirty="0" smtClean="0">
                <a:solidFill>
                  <a:schemeClr val="bg1"/>
                </a:solidFill>
              </a:rPr>
              <a:t>Градац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4500" y="5661248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bg1"/>
                </a:solidFill>
              </a:rPr>
              <a:t>Задужбина Јелене Анжујске-прва школа за девојчице  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6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/>
          <p:cNvSpPr/>
          <p:nvPr/>
        </p:nvSpPr>
        <p:spPr>
          <a:xfrm>
            <a:off x="1745104" y="571480"/>
            <a:ext cx="565379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Државно уређење</a:t>
            </a:r>
            <a:endParaRPr lang="sr-Latn-CS" sz="4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Pravougaonik 2"/>
          <p:cNvSpPr/>
          <p:nvPr/>
        </p:nvSpPr>
        <p:spPr>
          <a:xfrm>
            <a:off x="0" y="1428736"/>
            <a:ext cx="9144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sr-Cyrl-C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Владар</a:t>
            </a:r>
            <a:r>
              <a:rPr lang="sr-Cyrl-C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sr-Cyrl-C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– </a:t>
            </a:r>
            <a:r>
              <a:rPr lang="sr-Cyrl-R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челу  државе и друштва налазио се владар са својом породицом. </a:t>
            </a:r>
            <a:r>
              <a:rPr lang="sr-Cyrl-CS" sz="2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Државом Немањића је управљао владар, као врховни господар и сопственик читаве земље</a:t>
            </a:r>
            <a:r>
              <a:rPr lang="sr-Cyrl-C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sr-Latn-C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Pravougaonik 4"/>
          <p:cNvSpPr/>
          <p:nvPr/>
        </p:nvSpPr>
        <p:spPr>
          <a:xfrm>
            <a:off x="142844" y="4714883"/>
            <a:ext cx="9001156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sr-Cyrl-C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Државни сабор </a:t>
            </a:r>
            <a:r>
              <a:rPr lang="sr-Cyrl-C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–</a:t>
            </a:r>
            <a:r>
              <a:rPr lang="sr-Cyrl-CS" sz="2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средњовековна скупштина:велможе и представници цркве. </a:t>
            </a:r>
            <a:r>
              <a:rPr lang="sr-Cyrl-C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Крунисање и смењивање владара, објава рата и мира, закона. </a:t>
            </a:r>
            <a:r>
              <a:rPr lang="sr-Cyrl-C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 време цара Душана спроводи вољу владара.</a:t>
            </a:r>
            <a:endParaRPr lang="sr-Latn-C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337" y="2996952"/>
            <a:ext cx="86776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Немањићи су владали преко властеле и уз подршку </a:t>
            </a:r>
            <a:r>
              <a:rPr lang="sr-Cyrl-C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цркве. Сакупљали </a:t>
            </a:r>
            <a:r>
              <a:rPr lang="sr-Cyrl-C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 се </a:t>
            </a:r>
            <a:r>
              <a:rPr lang="sr-Cyrl-C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Државном сабору.</a:t>
            </a:r>
            <a:endParaRPr lang="en-US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2299887"/>
            <a:ext cx="5391150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67744" y="6530765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Немањин сабор против Богумила у Расу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newsflash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260648"/>
            <a:ext cx="8136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Подела </a:t>
            </a:r>
            <a:r>
              <a:rPr lang="sr-Cyrl-C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друштва:</a:t>
            </a:r>
          </a:p>
          <a:p>
            <a:pPr algn="ctr"/>
            <a:r>
              <a:rPr lang="sr-Cyrl-C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племство, свештенство и зависно становништво</a:t>
            </a:r>
            <a:endParaRPr lang="sr-Latn-CS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014974"/>
            <a:ext cx="939653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Повлашћени слој:</a:t>
            </a:r>
          </a:p>
          <a:p>
            <a:r>
              <a:rPr lang="sr-Cyrl-C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Племство или властела</a:t>
            </a:r>
            <a:r>
              <a:rPr lang="sr-Cyrl-C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sr-Cyrl-C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(феудалци</a:t>
            </a:r>
            <a:r>
              <a:rPr lang="sr-Cyrl-C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)-коњица</a:t>
            </a:r>
            <a:r>
              <a:rPr lang="sr-Cyrl-C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</a:t>
            </a:r>
          </a:p>
          <a:p>
            <a:r>
              <a:rPr lang="sr-Cyrl-C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Владару су обезбеђивали војску  и обављали главне државне послове</a:t>
            </a:r>
            <a:r>
              <a:rPr lang="sr-Cyrl-C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</a:p>
          <a:p>
            <a:r>
              <a:rPr lang="sr-Cyrl-C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Неки су живели на двору и служили владара.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Земља је била подељена на властелинства </a:t>
            </a:r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као </a:t>
            </a:r>
            <a: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привредне и управне </a:t>
            </a:r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целине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Један део поседа је био наследан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 други део (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феуд)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 добијао за војну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службу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 владара. Са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њих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 убирали порез : 1/10  од производа и најчешће 2 дана работа-бесплатан рад кметова.Градили цркве као своје задужбине.</a:t>
            </a:r>
            <a:r>
              <a:rPr lang="sr-Cyrl-CS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sr-Cyrl-C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Током </a:t>
            </a:r>
            <a:r>
              <a:rPr lang="sr-Cyrl-CS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времена властела се поделила на велике властелине (велможе) и малу властелу (властелинчиће).</a:t>
            </a:r>
          </a:p>
          <a:p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013" y="3124200"/>
            <a:ext cx="44196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405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332656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dirty="0" smtClean="0">
                <a:solidFill>
                  <a:srgbClr val="FFFF00"/>
                </a:solidFill>
              </a:rPr>
              <a:t>Свештенство</a:t>
            </a:r>
            <a:r>
              <a:rPr lang="sr-Cyrl-RS" sz="3200" dirty="0" smtClean="0">
                <a:solidFill>
                  <a:schemeClr val="bg1"/>
                </a:solidFill>
              </a:rPr>
              <a:t>-</a:t>
            </a:r>
            <a:r>
              <a:rPr lang="sr-Cyrl-C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повлашћени слој</a:t>
            </a:r>
            <a:endParaRPr lang="sr-Cyrl-C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726" y="1052736"/>
            <a:ext cx="9077274" cy="230832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solidFill>
                  <a:schemeClr val="bg1"/>
                </a:solidFill>
              </a:rPr>
              <a:t>Религија је била главна у свакодневном животу средњег века.Ни владар није могао владати без подршке цркве, тј. </a:t>
            </a:r>
            <a:r>
              <a:rPr lang="sr-Cyrl-RS" sz="2400" dirty="0" smtClean="0">
                <a:solidFill>
                  <a:schemeClr val="bg1"/>
                </a:solidFill>
              </a:rPr>
              <a:t>благослова </a:t>
            </a:r>
            <a:r>
              <a:rPr lang="sr-Cyrl-RS" sz="2400" dirty="0" smtClean="0">
                <a:solidFill>
                  <a:schemeClr val="bg1"/>
                </a:solidFill>
              </a:rPr>
              <a:t>највиших великодостојника ( верских старешина</a:t>
            </a:r>
            <a:r>
              <a:rPr lang="sr-Cyrl-RS" sz="2400" dirty="0" smtClean="0">
                <a:solidFill>
                  <a:schemeClr val="bg1"/>
                </a:solidFill>
              </a:rPr>
              <a:t>) </a:t>
            </a:r>
            <a:r>
              <a:rPr lang="sr-Cyrl-RS" sz="2400" dirty="0" smtClean="0">
                <a:solidFill>
                  <a:schemeClr val="bg1"/>
                </a:solidFill>
              </a:rPr>
              <a:t>архиепископа </a:t>
            </a:r>
            <a:endParaRPr lang="sr-Cyrl-RS" sz="2400" dirty="0" smtClean="0">
              <a:solidFill>
                <a:schemeClr val="bg1"/>
              </a:solidFill>
            </a:endParaRPr>
          </a:p>
          <a:p>
            <a:r>
              <a:rPr lang="sr-Cyrl-RS" sz="2400" dirty="0" smtClean="0">
                <a:solidFill>
                  <a:schemeClr val="bg1"/>
                </a:solidFill>
              </a:rPr>
              <a:t>( </a:t>
            </a:r>
            <a:r>
              <a:rPr lang="sr-Cyrl-RS" sz="2400" dirty="0" smtClean="0">
                <a:solidFill>
                  <a:schemeClr val="bg1"/>
                </a:solidFill>
              </a:rPr>
              <a:t>1219) или патријарха ( 1346)</a:t>
            </a:r>
          </a:p>
          <a:p>
            <a:r>
              <a:rPr lang="sr-Cyrl-RS" sz="2400" dirty="0" smtClean="0">
                <a:solidFill>
                  <a:schemeClr val="bg1"/>
                </a:solidFill>
              </a:rPr>
              <a:t>Свештеници и монаси вршили су службу у црквама и манастирима  по Законоправилу.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726" y="3361060"/>
            <a:ext cx="889776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 smtClean="0">
                <a:solidFill>
                  <a:srgbClr val="FFFF00"/>
                </a:solidFill>
              </a:rPr>
              <a:t>Свештенство се делило </a:t>
            </a:r>
            <a:r>
              <a:rPr lang="sr-Cyrl-RS" sz="3200" dirty="0" smtClean="0">
                <a:solidFill>
                  <a:schemeClr val="bg1"/>
                </a:solidFill>
              </a:rPr>
              <a:t>:</a:t>
            </a:r>
          </a:p>
          <a:p>
            <a:r>
              <a:rPr lang="sr-Cyrl-RS" sz="2800" dirty="0" smtClean="0">
                <a:solidFill>
                  <a:srgbClr val="FFFF00"/>
                </a:solidFill>
              </a:rPr>
              <a:t>1.Највиши </a:t>
            </a:r>
            <a:r>
              <a:rPr lang="sr-Cyrl-RS" sz="2800" dirty="0" smtClean="0">
                <a:solidFill>
                  <a:srgbClr val="FFFF00"/>
                </a:solidFill>
              </a:rPr>
              <a:t>црквени великодостојници: епископи и </a:t>
            </a:r>
            <a:r>
              <a:rPr lang="sr-Cyrl-RS" sz="2800" dirty="0" smtClean="0">
                <a:solidFill>
                  <a:srgbClr val="FFFF00"/>
                </a:solidFill>
              </a:rPr>
              <a:t>архиепископи,патријарх.</a:t>
            </a:r>
            <a:endParaRPr lang="sr-Cyrl-RS" sz="2800" dirty="0" smtClean="0">
              <a:solidFill>
                <a:srgbClr val="FFFF00"/>
              </a:solidFill>
            </a:endParaRPr>
          </a:p>
          <a:p>
            <a:r>
              <a:rPr lang="sr-Cyrl-RS" sz="2800" dirty="0" smtClean="0">
                <a:solidFill>
                  <a:srgbClr val="FFFF00"/>
                </a:solidFill>
              </a:rPr>
              <a:t>2.Сеоски свештеници</a:t>
            </a:r>
            <a:r>
              <a:rPr lang="sr-Cyrl-RS" sz="2800" dirty="0" smtClean="0">
                <a:solidFill>
                  <a:schemeClr val="bg1"/>
                </a:solidFill>
              </a:rPr>
              <a:t>-парох,пароси</a:t>
            </a:r>
            <a:r>
              <a:rPr lang="sr-Cyrl-RS" sz="2800" dirty="0" smtClean="0">
                <a:solidFill>
                  <a:schemeClr val="bg1"/>
                </a:solidFill>
              </a:rPr>
              <a:t>. Знатно </a:t>
            </a:r>
            <a:r>
              <a:rPr lang="sr-Cyrl-RS" sz="2800" dirty="0" smtClean="0">
                <a:solidFill>
                  <a:schemeClr val="bg1"/>
                </a:solidFill>
              </a:rPr>
              <a:t>мање привилегије</a:t>
            </a:r>
            <a:r>
              <a:rPr lang="sr-Cyrl-RS" sz="3200" dirty="0" smtClean="0">
                <a:solidFill>
                  <a:schemeClr val="bg1"/>
                </a:solidFill>
              </a:rPr>
              <a:t>.</a:t>
            </a:r>
          </a:p>
          <a:p>
            <a:r>
              <a:rPr lang="sr-Cyrl-RS" sz="2800" dirty="0" smtClean="0">
                <a:solidFill>
                  <a:srgbClr val="FFFF00"/>
                </a:solidFill>
              </a:rPr>
              <a:t>3.Монаси-</a:t>
            </a:r>
            <a:r>
              <a:rPr lang="sr-Cyrl-RS" sz="2800" dirty="0">
                <a:solidFill>
                  <a:schemeClr val="bg1"/>
                </a:solidFill>
              </a:rPr>
              <a:t>су живели у манастирима по </a:t>
            </a:r>
            <a:r>
              <a:rPr lang="sr-Cyrl-RS" sz="2800" dirty="0" smtClean="0">
                <a:solidFill>
                  <a:schemeClr val="bg1"/>
                </a:solidFill>
              </a:rPr>
              <a:t>строгим </a:t>
            </a:r>
            <a:r>
              <a:rPr lang="sr-Cyrl-RS" sz="2800" dirty="0">
                <a:solidFill>
                  <a:schemeClr val="bg1"/>
                </a:solidFill>
              </a:rPr>
              <a:t>монашким правилима.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33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/>
          <p:cNvSpPr/>
          <p:nvPr/>
        </p:nvSpPr>
        <p:spPr>
          <a:xfrm>
            <a:off x="1802812" y="285728"/>
            <a:ext cx="553837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44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Локална управа </a:t>
            </a:r>
            <a:endParaRPr lang="sr-Latn-CS" sz="44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Pravougaonik 2"/>
          <p:cNvSpPr/>
          <p:nvPr/>
        </p:nvSpPr>
        <p:spPr>
          <a:xfrm>
            <a:off x="0" y="1071546"/>
            <a:ext cx="900115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Држава се делила на мање управне јединице:</a:t>
            </a:r>
            <a:endParaRPr lang="en-U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Pravougaonik 3"/>
          <p:cNvSpPr/>
          <p:nvPr/>
        </p:nvSpPr>
        <p:spPr>
          <a:xfrm>
            <a:off x="0" y="1857364"/>
            <a:ext cx="8786842" cy="43396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CS" sz="36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Властелинства-властелин</a:t>
            </a:r>
          </a:p>
          <a:p>
            <a:endParaRPr lang="sr-Cyrl-CS" sz="36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sr-Cyrl-CS" sz="36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Жупе- жупан</a:t>
            </a:r>
          </a:p>
          <a:p>
            <a:pPr>
              <a:buFont typeface="Arial" pitchFamily="34" charset="0"/>
              <a:buChar char="•"/>
            </a:pPr>
            <a:endParaRPr lang="sr-Cyrl-CS" sz="3600" b="1" cap="none" spc="0" dirty="0" smtClean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sr-Cyrl-CS" sz="3200" b="1" cap="none" spc="0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Крајишта</a:t>
            </a:r>
            <a:r>
              <a:rPr lang="sr-Cyrl-CS" sz="28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-пограничне области-властелин крајишник</a:t>
            </a:r>
          </a:p>
          <a:p>
            <a:r>
              <a:rPr lang="sr-Cyrl-CS" sz="28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sr-Cyrl-CS" sz="36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Градови-</a:t>
            </a:r>
            <a:r>
              <a:rPr lang="sr-Cyrl-CS" sz="36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кефалија</a:t>
            </a:r>
            <a:r>
              <a:rPr lang="sr-Cyrl-CS" sz="36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</a:t>
            </a:r>
            <a:r>
              <a:rPr lang="sr-Cyrl-CS" sz="28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намесник, управник града)</a:t>
            </a:r>
            <a:endParaRPr lang="sr-Cyrl-CS" sz="3600" b="1" dirty="0" smtClean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Arial" pitchFamily="34" charset="0"/>
              <a:buChar char="•"/>
            </a:pPr>
            <a:endParaRPr lang="sr-Latn-C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newsflash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sr-Cyrl-C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Цар Душан уводи византијски церемонијал на свом двору у Скопљу. </a:t>
            </a:r>
            <a:r>
              <a:rPr lang="sr-Cyrl-CS" sz="2400" b="0" u="sng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</a:t>
            </a:r>
            <a:r>
              <a:rPr lang="sr-Cyrl-CS" sz="2400" b="0" u="sng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новоосвојеним</a:t>
            </a:r>
            <a:r>
              <a:rPr lang="sr-Cyrl-CS" sz="2400" b="0" u="sng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крајевима Душан задржава византијске установе, грчке управнике замењује својим рођацима и </a:t>
            </a:r>
            <a:r>
              <a:rPr lang="sr-Cyrl-CS" sz="2400" b="0" u="sng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војсковођама</a:t>
            </a:r>
            <a:r>
              <a:rPr lang="sr-Cyrl-CS" sz="2400" b="0" u="sng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али са византијским титулама</a:t>
            </a:r>
            <a:r>
              <a:rPr lang="sr-Cyrl-C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  <a:endParaRPr lang="sr-Latn-C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Pravougaonik 2"/>
          <p:cNvSpPr/>
          <p:nvPr/>
        </p:nvSpPr>
        <p:spPr>
          <a:xfrm>
            <a:off x="53752" y="1700808"/>
            <a:ext cx="9144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CS" sz="3200" b="1" u="sng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Деспоти</a:t>
            </a:r>
            <a:r>
              <a:rPr lang="sr-Cyrl-CS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(највиша византијска титула после царске):</a:t>
            </a:r>
          </a:p>
          <a:p>
            <a:r>
              <a:rPr lang="sr-Cyrl-C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-полубрат Симеон-Синиша-намесник </a:t>
            </a:r>
            <a:r>
              <a:rPr lang="sr-Cyrl-CS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Епира</a:t>
            </a:r>
            <a:endParaRPr lang="sr-Cyrl-CS" sz="28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r>
              <a:rPr lang="sr-Cyrl-CS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-шурак Јован </a:t>
            </a:r>
            <a:r>
              <a:rPr lang="sr-Cyrl-CS" sz="28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Комнин</a:t>
            </a:r>
            <a:r>
              <a:rPr lang="sr-Cyrl-CS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sr-Cyrl-CS" sz="28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Асен</a:t>
            </a:r>
            <a:r>
              <a:rPr lang="sr-Cyrl-CS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–намесник Албаније</a:t>
            </a:r>
            <a:endParaRPr lang="sr-Latn-CS" sz="2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" name="Pravougaonik 3"/>
          <p:cNvSpPr/>
          <p:nvPr/>
        </p:nvSpPr>
        <p:spPr>
          <a:xfrm>
            <a:off x="53752" y="3182076"/>
            <a:ext cx="9144000" cy="18774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CS" sz="3200" b="1" u="sng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Севастократори</a:t>
            </a:r>
            <a:r>
              <a:rPr lang="sr-Cyrl-C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</a:p>
          <a:p>
            <a:r>
              <a:rPr lang="sr-Cyrl-C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-зет Дејан (сестра Јевдокија)-намесник </a:t>
            </a:r>
          </a:p>
          <a:p>
            <a:r>
              <a:rPr lang="sr-Cyrl-C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Куманова</a:t>
            </a:r>
          </a:p>
          <a:p>
            <a:r>
              <a:rPr lang="sr-Cyrl-C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-Бранко Младеновић-око Охрида</a:t>
            </a:r>
            <a:endParaRPr lang="sr-Latn-C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Pravougaonik 4"/>
          <p:cNvSpPr/>
          <p:nvPr/>
        </p:nvSpPr>
        <p:spPr>
          <a:xfrm>
            <a:off x="-28420" y="4935351"/>
            <a:ext cx="9226172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CS" sz="3600" b="1" u="sng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Ћесари</a:t>
            </a:r>
            <a:r>
              <a:rPr lang="sr-Cyrl-CS" sz="36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</a:p>
          <a:p>
            <a:pPr>
              <a:buFontTx/>
              <a:buChar char="-"/>
            </a:pPr>
            <a:r>
              <a:rPr lang="sr-Cyrl-CS" sz="2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војвода Прељуб</a:t>
            </a:r>
            <a:r>
              <a:rPr lang="sr-Cyrl-RS" sz="2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r>
              <a:rPr lang="sr-Cyrl-CS" sz="2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-намесник Тесалије</a:t>
            </a:r>
          </a:p>
          <a:p>
            <a:pPr>
              <a:buFontTx/>
              <a:buChar char="-"/>
            </a:pPr>
            <a:r>
              <a:rPr lang="sr-Cyrl-CS" sz="2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Војихна-господар Драме (таст Марка Краљевића-Јелена)</a:t>
            </a:r>
            <a:endParaRPr lang="sr-Latn-CS" sz="28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147358"/>
            <a:ext cx="2915815" cy="232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80293" y="5473146"/>
            <a:ext cx="2627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севастократор Влатко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798990"/>
      </p:ext>
    </p:extLst>
  </p:cSld>
  <p:clrMapOvr>
    <a:masterClrMapping/>
  </p:clrMapOvr>
  <p:transition spd="med">
    <p:newsflash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/>
          <p:cNvSpPr/>
          <p:nvPr/>
        </p:nvSpPr>
        <p:spPr>
          <a:xfrm>
            <a:off x="323528" y="-19731"/>
            <a:ext cx="813690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4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Зависно становништво</a:t>
            </a:r>
            <a:endParaRPr lang="sr-Latn-CS" sz="4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Pravougaonik 2"/>
          <p:cNvSpPr/>
          <p:nvPr/>
        </p:nvSpPr>
        <p:spPr>
          <a:xfrm>
            <a:off x="0" y="1844824"/>
            <a:ext cx="914400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sr-Cyrl-C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Себри- кметови у Србији</a:t>
            </a:r>
            <a:r>
              <a:rPr lang="sr-Cyrl-C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Зависни </a:t>
            </a:r>
            <a:r>
              <a:rPr lang="sr-Cyrl-C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земљорадници, најбројнији. Од земљорадника најбројнији су били меропси. </a:t>
            </a:r>
            <a:r>
              <a:rPr lang="sr-Cyrl-C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Живели на властелинствима плаћали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порез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1/10  од производа и најчешће 2 дана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работа.</a:t>
            </a:r>
            <a:endParaRPr lang="sr-Latn-C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Pravougaonik 3"/>
          <p:cNvSpPr/>
          <p:nvPr/>
        </p:nvSpPr>
        <p:spPr>
          <a:xfrm>
            <a:off x="0" y="3786191"/>
            <a:ext cx="914400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CS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Мање феудалних обавеза имали</a:t>
            </a:r>
            <a:r>
              <a:rPr lang="sr-Cyrl-CS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су: </a:t>
            </a:r>
          </a:p>
          <a:p>
            <a:pPr>
              <a:buFont typeface="Arial" pitchFamily="34" charset="0"/>
              <a:buChar char="•"/>
            </a:pPr>
            <a:r>
              <a:rPr lang="sr-Cyrl-CS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Сеоске занатлије</a:t>
            </a:r>
          </a:p>
          <a:p>
            <a:pPr>
              <a:buFont typeface="Arial" pitchFamily="34" charset="0"/>
              <a:buChar char="•"/>
            </a:pPr>
            <a:r>
              <a:rPr lang="sr-Cyrl-C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Власи (пастири)</a:t>
            </a:r>
          </a:p>
          <a:p>
            <a:pPr>
              <a:buFont typeface="Arial" pitchFamily="34" charset="0"/>
              <a:buChar char="•"/>
            </a:pPr>
            <a:r>
              <a:rPr lang="sr-Cyrl-CS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Отроци ( робови )</a:t>
            </a:r>
            <a:endParaRPr lang="sr-Latn-CS" sz="2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631345"/>
            <a:ext cx="892899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Становништво подчињено племству. Делило се на неколико група према бројности и </a:t>
            </a:r>
            <a:r>
              <a:rPr lang="sr-Cyrl-C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обавезама.Заједничко име себри;</a:t>
            </a:r>
            <a:endParaRPr lang="sr-Latn-C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368" y="3212976"/>
            <a:ext cx="2095500" cy="364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740352" y="321297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Меропси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256491"/>
            <a:ext cx="3096344" cy="2634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2987824" y="4869160"/>
            <a:ext cx="504056" cy="144016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7504" y="5805264"/>
            <a:ext cx="31323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Отрок-не сме да се убије, да у</a:t>
            </a:r>
            <a:r>
              <a:rPr lang="sr-Latn-CS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sr-Cyrl-CS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мираз или прода.</a:t>
            </a:r>
            <a:endParaRPr lang="sr-Cyrl-C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n-US" dirty="0"/>
          </a:p>
        </p:txBody>
      </p:sp>
    </p:spTree>
  </p:cSld>
  <p:clrMapOvr>
    <a:masterClrMapping/>
  </p:clrMapOvr>
  <p:transition spd="med">
    <p:newsflash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453336"/>
            <a:ext cx="8816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dirty="0" smtClean="0">
                <a:solidFill>
                  <a:schemeClr val="bg1"/>
                </a:solidFill>
              </a:rPr>
              <a:t>Мода у средњовековној Србији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1" y="0"/>
            <a:ext cx="9103349" cy="63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77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Kancelarij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arij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arij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487</Words>
  <Application>Microsoft Office PowerPoint</Application>
  <PresentationFormat>On-screen Show (4:3)</PresentationFormat>
  <Paragraphs>59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xpuser</dc:creator>
  <cp:lastModifiedBy>Windows User</cp:lastModifiedBy>
  <cp:revision>39</cp:revision>
  <dcterms:created xsi:type="dcterms:W3CDTF">2012-02-10T11:01:39Z</dcterms:created>
  <dcterms:modified xsi:type="dcterms:W3CDTF">2020-02-23T13:01:35Z</dcterms:modified>
</cp:coreProperties>
</file>